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36576000" cy="29260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432" userDrawn="1">
          <p15:clr>
            <a:srgbClr val="A4A3A4"/>
          </p15:clr>
        </p15:guide>
        <p15:guide id="2" pos="11520" userDrawn="1">
          <p15:clr>
            <a:srgbClr val="A4A3A4"/>
          </p15:clr>
        </p15:guide>
        <p15:guide id="3" pos="288" userDrawn="1">
          <p15:clr>
            <a:srgbClr val="A4A3A4"/>
          </p15:clr>
        </p15:guide>
        <p15:guide id="4" pos="22752" userDrawn="1">
          <p15:clr>
            <a:srgbClr val="A4A3A4"/>
          </p15:clr>
        </p15:guide>
        <p15:guide id="5" orient="horz" pos="2880" userDrawn="1">
          <p15:clr>
            <a:srgbClr val="A4A3A4"/>
          </p15:clr>
        </p15:guide>
        <p15:guide id="6" orient="horz" pos="10944" userDrawn="1">
          <p15:clr>
            <a:srgbClr val="A4A3A4"/>
          </p15:clr>
        </p15:guide>
        <p15:guide id="7" orient="horz" pos="18144" userDrawn="1">
          <p15:clr>
            <a:srgbClr val="A4A3A4"/>
          </p15:clr>
        </p15:guide>
        <p15:guide id="8" orient="horz" pos="3168" userDrawn="1">
          <p15:clr>
            <a:srgbClr val="A4A3A4"/>
          </p15:clr>
        </p15:guide>
        <p15:guide id="9" pos="7776" userDrawn="1">
          <p15:clr>
            <a:srgbClr val="A4A3A4"/>
          </p15:clr>
        </p15:guide>
        <p15:guide id="10" pos="15264" userDrawn="1">
          <p15:clr>
            <a:srgbClr val="A4A3A4"/>
          </p15:clr>
        </p15:guide>
        <p15:guide id="11" pos="7632" userDrawn="1">
          <p15:clr>
            <a:srgbClr val="A4A3A4"/>
          </p15:clr>
        </p15:guide>
        <p15:guide id="12" pos="7920" userDrawn="1">
          <p15:clr>
            <a:srgbClr val="A4A3A4"/>
          </p15:clr>
        </p15:guide>
        <p15:guide id="13" pos="15120" userDrawn="1">
          <p15:clr>
            <a:srgbClr val="A4A3A4"/>
          </p15:clr>
        </p15:guide>
        <p15:guide id="14" pos="154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25" d="100"/>
          <a:sy n="25" d="100"/>
        </p:scale>
        <p:origin x="3348" y="1248"/>
      </p:cViewPr>
      <p:guideLst>
        <p:guide orient="horz" pos="18432"/>
        <p:guide pos="11520"/>
        <p:guide pos="288"/>
        <p:guide pos="22752"/>
        <p:guide orient="horz" pos="2880"/>
        <p:guide orient="horz" pos="10944"/>
        <p:guide orient="horz" pos="18144"/>
        <p:guide orient="horz" pos="3168"/>
        <p:guide pos="7776"/>
        <p:guide pos="15264"/>
        <p:guide pos="7632"/>
        <p:guide pos="7920"/>
        <p:guide pos="15120"/>
        <p:guide pos="154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4788749"/>
            <a:ext cx="31089600" cy="10187093"/>
          </a:xfrm>
        </p:spPr>
        <p:txBody>
          <a:bodyPr anchor="b"/>
          <a:lstStyle>
            <a:lvl1pPr algn="ctr"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15368695"/>
            <a:ext cx="27432000" cy="7064585"/>
          </a:xfrm>
        </p:spPr>
        <p:txBody>
          <a:bodyPr/>
          <a:lstStyle>
            <a:lvl1pPr marL="0" indent="0" algn="ctr">
              <a:buNone/>
              <a:defRPr sz="9600"/>
            </a:lvl1pPr>
            <a:lvl2pPr marL="1828800" indent="0" algn="ctr">
              <a:buNone/>
              <a:defRPr sz="8000"/>
            </a:lvl2pPr>
            <a:lvl3pPr marL="3657600" indent="0" algn="ctr">
              <a:buNone/>
              <a:defRPr sz="7200"/>
            </a:lvl3pPr>
            <a:lvl4pPr marL="5486400" indent="0" algn="ctr">
              <a:buNone/>
              <a:defRPr sz="6400"/>
            </a:lvl4pPr>
            <a:lvl5pPr marL="7315200" indent="0" algn="ctr">
              <a:buNone/>
              <a:defRPr sz="6400"/>
            </a:lvl5pPr>
            <a:lvl6pPr marL="9144000" indent="0" algn="ctr">
              <a:buNone/>
              <a:defRPr sz="6400"/>
            </a:lvl6pPr>
            <a:lvl7pPr marL="10972800" indent="0" algn="ctr">
              <a:buNone/>
              <a:defRPr sz="6400"/>
            </a:lvl7pPr>
            <a:lvl8pPr marL="12801600" indent="0" algn="ctr">
              <a:buNone/>
              <a:defRPr sz="6400"/>
            </a:lvl8pPr>
            <a:lvl9pPr marL="14630400" indent="0" algn="ctr">
              <a:buNone/>
              <a:defRPr sz="6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31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327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174702" y="1557867"/>
            <a:ext cx="7886700" cy="247971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2" y="1557867"/>
            <a:ext cx="23202900" cy="247971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000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450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52" y="7294888"/>
            <a:ext cx="31546800" cy="12171678"/>
          </a:xfrm>
        </p:spPr>
        <p:txBody>
          <a:bodyPr anchor="b"/>
          <a:lstStyle>
            <a:lvl1pPr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52" y="19581715"/>
            <a:ext cx="31546800" cy="6400798"/>
          </a:xfrm>
        </p:spPr>
        <p:txBody>
          <a:bodyPr/>
          <a:lstStyle>
            <a:lvl1pPr marL="0" indent="0">
              <a:buNone/>
              <a:defRPr sz="9600">
                <a:solidFill>
                  <a:schemeClr val="tx1">
                    <a:tint val="82000"/>
                  </a:schemeClr>
                </a:solidFill>
              </a:defRPr>
            </a:lvl1pPr>
            <a:lvl2pPr marL="18288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2pPr>
            <a:lvl3pPr marL="3657600" indent="0">
              <a:buNone/>
              <a:defRPr sz="7200">
                <a:solidFill>
                  <a:schemeClr val="tx1">
                    <a:tint val="82000"/>
                  </a:schemeClr>
                </a:solidFill>
              </a:defRPr>
            </a:lvl3pPr>
            <a:lvl4pPr marL="5486400" indent="0">
              <a:buNone/>
              <a:defRPr sz="6400">
                <a:solidFill>
                  <a:schemeClr val="tx1">
                    <a:tint val="82000"/>
                  </a:schemeClr>
                </a:solidFill>
              </a:defRPr>
            </a:lvl4pPr>
            <a:lvl5pPr marL="7315200" indent="0">
              <a:buNone/>
              <a:defRPr sz="6400">
                <a:solidFill>
                  <a:schemeClr val="tx1">
                    <a:tint val="82000"/>
                  </a:schemeClr>
                </a:solidFill>
              </a:defRPr>
            </a:lvl5pPr>
            <a:lvl6pPr marL="9144000" indent="0">
              <a:buNone/>
              <a:defRPr sz="6400">
                <a:solidFill>
                  <a:schemeClr val="tx1">
                    <a:tint val="82000"/>
                  </a:schemeClr>
                </a:solidFill>
              </a:defRPr>
            </a:lvl6pPr>
            <a:lvl7pPr marL="10972800" indent="0">
              <a:buNone/>
              <a:defRPr sz="6400">
                <a:solidFill>
                  <a:schemeClr val="tx1">
                    <a:tint val="82000"/>
                  </a:schemeClr>
                </a:solidFill>
              </a:defRPr>
            </a:lvl7pPr>
            <a:lvl8pPr marL="12801600" indent="0">
              <a:buNone/>
              <a:defRPr sz="6400">
                <a:solidFill>
                  <a:schemeClr val="tx1">
                    <a:tint val="82000"/>
                  </a:schemeClr>
                </a:solidFill>
              </a:defRPr>
            </a:lvl8pPr>
            <a:lvl9pPr marL="14630400" indent="0">
              <a:buNone/>
              <a:defRPr sz="64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624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7789333"/>
            <a:ext cx="15544800" cy="185657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16600" y="7789333"/>
            <a:ext cx="15544800" cy="185657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907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557873"/>
            <a:ext cx="31546800" cy="56557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68" y="7172962"/>
            <a:ext cx="15473360" cy="351535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68" y="10688320"/>
            <a:ext cx="15473360" cy="157209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2" y="7172962"/>
            <a:ext cx="15549564" cy="351535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2" y="10688320"/>
            <a:ext cx="15549564" cy="157209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07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871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411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950720"/>
            <a:ext cx="11796712" cy="682752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4" y="4213020"/>
            <a:ext cx="18516600" cy="20794133"/>
          </a:xfrm>
        </p:spPr>
        <p:txBody>
          <a:bodyPr/>
          <a:lstStyle>
            <a:lvl1pPr>
              <a:defRPr sz="12800"/>
            </a:lvl1pPr>
            <a:lvl2pPr>
              <a:defRPr sz="11200"/>
            </a:lvl2pPr>
            <a:lvl3pPr>
              <a:defRPr sz="96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8778240"/>
            <a:ext cx="11796712" cy="16262775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893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950720"/>
            <a:ext cx="11796712" cy="682752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549564" y="4213020"/>
            <a:ext cx="18516600" cy="20794133"/>
          </a:xfrm>
        </p:spPr>
        <p:txBody>
          <a:bodyPr anchor="t"/>
          <a:lstStyle>
            <a:lvl1pPr marL="0" indent="0">
              <a:buNone/>
              <a:defRPr sz="12800"/>
            </a:lvl1pPr>
            <a:lvl2pPr marL="1828800" indent="0">
              <a:buNone/>
              <a:defRPr sz="11200"/>
            </a:lvl2pPr>
            <a:lvl3pPr marL="3657600" indent="0">
              <a:buNone/>
              <a:defRPr sz="9600"/>
            </a:lvl3pPr>
            <a:lvl4pPr marL="5486400" indent="0">
              <a:buNone/>
              <a:defRPr sz="8000"/>
            </a:lvl4pPr>
            <a:lvl5pPr marL="7315200" indent="0">
              <a:buNone/>
              <a:defRPr sz="8000"/>
            </a:lvl5pPr>
            <a:lvl6pPr marL="9144000" indent="0">
              <a:buNone/>
              <a:defRPr sz="8000"/>
            </a:lvl6pPr>
            <a:lvl7pPr marL="10972800" indent="0">
              <a:buNone/>
              <a:defRPr sz="8000"/>
            </a:lvl7pPr>
            <a:lvl8pPr marL="12801600" indent="0">
              <a:buNone/>
              <a:defRPr sz="8000"/>
            </a:lvl8pPr>
            <a:lvl9pPr marL="14630400" indent="0">
              <a:buNone/>
              <a:defRPr sz="8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8778240"/>
            <a:ext cx="11796712" cy="16262775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00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1557873"/>
            <a:ext cx="31546800" cy="56557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7789333"/>
            <a:ext cx="31546800" cy="185657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14600" y="27120433"/>
            <a:ext cx="8229600" cy="15578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3E7BB8-35E6-4599-BD59-179E19EE3B17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15800" y="27120433"/>
            <a:ext cx="12344400" cy="15578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831800" y="27120433"/>
            <a:ext cx="8229600" cy="15578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417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657600" rtl="0" eaLnBrk="1" latinLnBrk="0" hangingPunct="1">
        <a:lnSpc>
          <a:spcPct val="90000"/>
        </a:lnSpc>
        <a:spcBef>
          <a:spcPct val="0"/>
        </a:spcBef>
        <a:buNone/>
        <a:defRPr sz="17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0" indent="-914400" algn="l" defTabSz="3657600" rtl="0" eaLnBrk="1" latinLnBrk="0" hangingPunct="1">
        <a:lnSpc>
          <a:spcPct val="90000"/>
        </a:lnSpc>
        <a:spcBef>
          <a:spcPts val="40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Picture 91">
            <a:extLst>
              <a:ext uri="{FF2B5EF4-FFF2-40B4-BE49-F238E27FC236}">
                <a16:creationId xmlns:a16="http://schemas.microsoft.com/office/drawing/2014/main" id="{02DF6DDF-93CA-9577-8A0F-C58186A93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84377" y="19019223"/>
            <a:ext cx="10944172" cy="4763184"/>
          </a:xfrm>
          <a:prstGeom prst="rect">
            <a:avLst/>
          </a:prstGeom>
        </p:spPr>
      </p:pic>
      <p:pic>
        <p:nvPicPr>
          <p:cNvPr id="76" name="Picture 75" descr="A diagram of a device&#10;&#10;Description automatically generated">
            <a:extLst>
              <a:ext uri="{FF2B5EF4-FFF2-40B4-BE49-F238E27FC236}">
                <a16:creationId xmlns:a16="http://schemas.microsoft.com/office/drawing/2014/main" id="{A04F56A7-2C60-0198-4718-5AB4303CE5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190" y="6082734"/>
            <a:ext cx="9493015" cy="8153417"/>
          </a:xfrm>
          <a:prstGeom prst="rect">
            <a:avLst/>
          </a:prstGeom>
        </p:spPr>
      </p:pic>
      <p:pic>
        <p:nvPicPr>
          <p:cNvPr id="72" name="Picture 71" descr="A collage of different types of objects&#10;&#10;Description automatically generated">
            <a:extLst>
              <a:ext uri="{FF2B5EF4-FFF2-40B4-BE49-F238E27FC236}">
                <a16:creationId xmlns:a16="http://schemas.microsoft.com/office/drawing/2014/main" id="{B1CB12F0-6D5C-30D4-32F7-401675CEA14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65"/>
          <a:stretch/>
        </p:blipFill>
        <p:spPr>
          <a:xfrm>
            <a:off x="628641" y="15788534"/>
            <a:ext cx="11329004" cy="8673102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B6E29D0E-8938-3A8A-76CB-B90F4910B77F}"/>
              </a:ext>
            </a:extLst>
          </p:cNvPr>
          <p:cNvSpPr/>
          <p:nvPr/>
        </p:nvSpPr>
        <p:spPr>
          <a:xfrm>
            <a:off x="-1" y="0"/>
            <a:ext cx="36576001" cy="4572000"/>
          </a:xfrm>
          <a:prstGeom prst="rect">
            <a:avLst/>
          </a:prstGeom>
          <a:solidFill>
            <a:srgbClr val="C412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78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6B7A2E3-AFD8-CB14-418B-5E082B755E35}"/>
              </a:ext>
            </a:extLst>
          </p:cNvPr>
          <p:cNvSpPr txBox="1"/>
          <p:nvPr/>
        </p:nvSpPr>
        <p:spPr>
          <a:xfrm>
            <a:off x="-1" y="626963"/>
            <a:ext cx="36479917" cy="12573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Bef>
                <a:spcPts val="2278"/>
              </a:spcBef>
            </a:pPr>
            <a:r>
              <a:rPr lang="en-US" sz="580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Synthetic Nervous System Control of a Bioinspired Soft Grasper for Pick-and-Place Manipulation</a:t>
            </a:r>
          </a:p>
          <a:p>
            <a:pPr algn="ctr" defTabSz="578320">
              <a:defRPr/>
            </a:pPr>
            <a:endParaRPr lang="en-US" sz="1771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4" name="Picture 43" descr="White text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F3F0446A-82BF-1CF2-A1A1-9798881F05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37" y="3048060"/>
            <a:ext cx="2290764" cy="1459690"/>
          </a:xfrm>
          <a:prstGeom prst="rect">
            <a:avLst/>
          </a:prstGeom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id="{F254122E-334E-EE9C-650C-07893C7BB1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136827" y="3042857"/>
            <a:ext cx="1265691" cy="1224343"/>
          </a:xfrm>
          <a:prstGeom prst="rect">
            <a:avLst/>
          </a:prstGeom>
        </p:spPr>
      </p:pic>
      <p:sp>
        <p:nvSpPr>
          <p:cNvPr id="46" name="TextBox 6">
            <a:extLst>
              <a:ext uri="{FF2B5EF4-FFF2-40B4-BE49-F238E27FC236}">
                <a16:creationId xmlns:a16="http://schemas.microsoft.com/office/drawing/2014/main" id="{31DE67BF-A234-D343-FBA4-314B55DA1364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7581146" y="2015079"/>
            <a:ext cx="21413707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Ravesh Sukhnandan</a:t>
            </a:r>
            <a:r>
              <a:rPr lang="en-US" altLang="en-US" sz="4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  <a:r>
              <a:rPr lang="en-US" altLang="en-US" sz="4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</a:t>
            </a:r>
            <a:r>
              <a:rPr lang="en-US" altLang="en-US" sz="4000" dirty="0" err="1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Yanjun</a:t>
            </a:r>
            <a:r>
              <a:rPr lang="en-US" altLang="en-US" sz="4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 Li</a:t>
            </a:r>
            <a:r>
              <a:rPr lang="en-US" altLang="en-US" sz="4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4</a:t>
            </a:r>
            <a:r>
              <a:rPr lang="en-US" altLang="en-US" sz="4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Yu Wang</a:t>
            </a:r>
            <a:r>
              <a:rPr lang="en-US" altLang="en-US" sz="4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  <a:r>
              <a:rPr lang="en-US" altLang="en-US" sz="4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Anaya Bhammar</a:t>
            </a:r>
            <a:r>
              <a:rPr lang="en-US" altLang="en-US" sz="4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  <a:r>
              <a:rPr lang="en-US" altLang="en-US" sz="4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Kevin Dai</a:t>
            </a:r>
            <a:r>
              <a:rPr lang="en-US" altLang="en-US" sz="4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  <a:r>
              <a:rPr lang="en-US" altLang="en-US" sz="4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Michael Bennington</a:t>
            </a:r>
            <a:r>
              <a:rPr lang="en-US" altLang="en-US" sz="4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  <a:r>
              <a:rPr lang="en-US" altLang="en-US" sz="4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Hillel J. Chiel</a:t>
            </a:r>
            <a:r>
              <a:rPr lang="en-US" altLang="en-US" sz="4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5,6,7</a:t>
            </a:r>
            <a:r>
              <a:rPr lang="en-US" altLang="en-US" sz="4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Roger D. Quinn</a:t>
            </a:r>
            <a:r>
              <a:rPr lang="en-US" altLang="en-US" sz="4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4</a:t>
            </a:r>
            <a:r>
              <a:rPr lang="en-US" altLang="en-US" sz="4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Victoria A. Webster-Wood</a:t>
            </a:r>
            <a:r>
              <a:rPr lang="en-US" altLang="en-US" sz="4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1,2,3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7124B55-5ACF-EB0F-6A00-29BC03F6002F}"/>
              </a:ext>
            </a:extLst>
          </p:cNvPr>
          <p:cNvSpPr txBox="1"/>
          <p:nvPr/>
        </p:nvSpPr>
        <p:spPr>
          <a:xfrm flipH="1">
            <a:off x="4780318" y="3431889"/>
            <a:ext cx="2701536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256032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000" dirty="0">
                <a:solidFill>
                  <a:schemeClr val="bg1"/>
                </a:solidFill>
                <a:cs typeface="Arial"/>
              </a:rPr>
              <a:t>Carnegie Mellon University: </a:t>
            </a:r>
            <a:r>
              <a:rPr lang="en-US" sz="3000" dirty="0">
                <a:solidFill>
                  <a:schemeClr val="bg1"/>
                </a:solidFill>
                <a:ea typeface="+mn-ea"/>
                <a:cs typeface="Arial"/>
              </a:rPr>
              <a:t>1) Mechanical Engineering, </a:t>
            </a:r>
            <a:r>
              <a:rPr lang="en-US" sz="3000" dirty="0">
                <a:solidFill>
                  <a:schemeClr val="bg1"/>
                </a:solidFill>
                <a:cs typeface="Arial"/>
              </a:rPr>
              <a:t>2) Biomedical Engineering, 3) McGowan Institute for Regenerative Medicine </a:t>
            </a:r>
            <a:endParaRPr lang="en-US" sz="3000" dirty="0">
              <a:solidFill>
                <a:schemeClr val="bg1"/>
              </a:solidFill>
              <a:ea typeface="+mn-ea"/>
              <a:cs typeface="Arial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CEEFB99-497B-CEC6-B155-A083F6652ED9}"/>
              </a:ext>
            </a:extLst>
          </p:cNvPr>
          <p:cNvSpPr txBox="1"/>
          <p:nvPr/>
        </p:nvSpPr>
        <p:spPr>
          <a:xfrm flipH="1">
            <a:off x="4780318" y="3945045"/>
            <a:ext cx="2701536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256032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000" dirty="0">
                <a:solidFill>
                  <a:schemeClr val="bg1"/>
                </a:solidFill>
                <a:cs typeface="Arial"/>
              </a:rPr>
              <a:t>Case Western Reserve University: 4) Mechanical Engineering, 5) Biology, 6) Neurosciences, 7) Biomedical Engineering</a:t>
            </a:r>
            <a:endParaRPr lang="en-US" sz="3000" dirty="0">
              <a:solidFill>
                <a:schemeClr val="bg1"/>
              </a:solidFill>
              <a:ea typeface="+mn-ea"/>
              <a:cs typeface="Arial"/>
            </a:endParaRPr>
          </a:p>
        </p:txBody>
      </p:sp>
      <p:pic>
        <p:nvPicPr>
          <p:cNvPr id="49" name="Picture 48" descr="Text&#10;&#10;Description automatically generated">
            <a:extLst>
              <a:ext uri="{FF2B5EF4-FFF2-40B4-BE49-F238E27FC236}">
                <a16:creationId xmlns:a16="http://schemas.microsoft.com/office/drawing/2014/main" id="{C9DAA38A-D16E-61FF-2602-40CFD491A94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4458" y="1865803"/>
            <a:ext cx="5642481" cy="902797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060056DD-3412-956B-DE1A-A79F588B527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lum bright="70000" contrast="-70000"/>
          </a:blip>
          <a:srcRect b="30857"/>
          <a:stretch/>
        </p:blipFill>
        <p:spPr>
          <a:xfrm>
            <a:off x="28994853" y="1678404"/>
            <a:ext cx="7170989" cy="1174555"/>
          </a:xfrm>
          <a:prstGeom prst="rect">
            <a:avLst/>
          </a:prstGeom>
        </p:spPr>
      </p:pic>
      <p:sp>
        <p:nvSpPr>
          <p:cNvPr id="51" name="TextBox 6">
            <a:extLst>
              <a:ext uri="{FF2B5EF4-FFF2-40B4-BE49-F238E27FC236}">
                <a16:creationId xmlns:a16="http://schemas.microsoft.com/office/drawing/2014/main" id="{ED48CF3A-720F-18ED-9FA0-70FB61DD7AA6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31849860" y="3149313"/>
            <a:ext cx="404222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28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Biohybrid and Organic Robotics Group</a:t>
            </a:r>
            <a:endParaRPr lang="en-US" altLang="en-US" sz="2800" baseline="30000" dirty="0">
              <a:solidFill>
                <a:schemeClr val="bg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5FB55FB-849E-7096-8017-0BD04C9B5E0B}"/>
              </a:ext>
            </a:extLst>
          </p:cNvPr>
          <p:cNvSpPr/>
          <p:nvPr/>
        </p:nvSpPr>
        <p:spPr>
          <a:xfrm>
            <a:off x="457201" y="5040598"/>
            <a:ext cx="11658600" cy="585216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54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Introduction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4CDCAE4-4D63-27FF-BC60-B415AD3C42AC}"/>
              </a:ext>
            </a:extLst>
          </p:cNvPr>
          <p:cNvSpPr/>
          <p:nvPr/>
        </p:nvSpPr>
        <p:spPr>
          <a:xfrm>
            <a:off x="457199" y="14630400"/>
            <a:ext cx="11658599" cy="583482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54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Grasper Design and Fabrication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06E3680-20EA-9655-69E2-DEEACD5FB703}"/>
              </a:ext>
            </a:extLst>
          </p:cNvPr>
          <p:cNvSpPr/>
          <p:nvPr/>
        </p:nvSpPr>
        <p:spPr>
          <a:xfrm>
            <a:off x="12573001" y="5050299"/>
            <a:ext cx="11429999" cy="583482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54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Synthetic Nervous System Controller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FF9F473-E05C-908A-9C13-1DF6A0181DAC}"/>
              </a:ext>
            </a:extLst>
          </p:cNvPr>
          <p:cNvSpPr/>
          <p:nvPr/>
        </p:nvSpPr>
        <p:spPr>
          <a:xfrm>
            <a:off x="12573001" y="18239768"/>
            <a:ext cx="11429999" cy="583482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54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Results: Pick-and-Place Experiments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E167CA9-BF58-A98A-7BEB-9F395A451A32}"/>
              </a:ext>
            </a:extLst>
          </p:cNvPr>
          <p:cNvSpPr/>
          <p:nvPr/>
        </p:nvSpPr>
        <p:spPr>
          <a:xfrm>
            <a:off x="24460200" y="5039959"/>
            <a:ext cx="11658599" cy="583482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54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Results: Pick-and-Place Kinematics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7838C95-57A9-7957-A60A-3AB89BE33591}"/>
              </a:ext>
            </a:extLst>
          </p:cNvPr>
          <p:cNvSpPr/>
          <p:nvPr/>
        </p:nvSpPr>
        <p:spPr>
          <a:xfrm>
            <a:off x="24481437" y="16855033"/>
            <a:ext cx="11658599" cy="583482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54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Conclusions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313771B-6E50-629D-F2D7-92847165186D}"/>
              </a:ext>
            </a:extLst>
          </p:cNvPr>
          <p:cNvSpPr txBox="1"/>
          <p:nvPr/>
        </p:nvSpPr>
        <p:spPr>
          <a:xfrm>
            <a:off x="0" y="6049984"/>
            <a:ext cx="121158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97210" marR="0" lvl="0" indent="-5715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Grasping and manipulating objects of various sizes, surface properties, and shapes remains challenging for robots. </a:t>
            </a:r>
          </a:p>
          <a:p>
            <a:pPr marL="997210" marR="0" lvl="0" indent="-5715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2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Aplysia californica</a:t>
            </a: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serves as inspiration for both the grasper’s physical morphology as well as the hierarchical neural controller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61C7A63-6636-02BC-B132-6BDCE5B6FFD9}"/>
              </a:ext>
            </a:extLst>
          </p:cNvPr>
          <p:cNvSpPr txBox="1"/>
          <p:nvPr/>
        </p:nvSpPr>
        <p:spPr>
          <a:xfrm>
            <a:off x="524458" y="12770694"/>
            <a:ext cx="11591342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3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1: A) </a:t>
            </a:r>
            <a:r>
              <a: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Soft grasper in open state.  </a:t>
            </a:r>
            <a:r>
              <a:rPr lang="en-US" sz="3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B) </a:t>
            </a:r>
            <a:r>
              <a: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Grasper in closed state. </a:t>
            </a:r>
            <a:r>
              <a:rPr lang="en-US" sz="3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C) </a:t>
            </a:r>
            <a:r>
              <a: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Manufactured soft grasper. </a:t>
            </a:r>
            <a:r>
              <a:rPr lang="en-US" sz="3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</a:p>
        </p:txBody>
      </p:sp>
      <p:pic>
        <p:nvPicPr>
          <p:cNvPr id="69" name="Picture 68" descr="A white object with blue lights&#10;&#10;Description automatically generated">
            <a:extLst>
              <a:ext uri="{FF2B5EF4-FFF2-40B4-BE49-F238E27FC236}">
                <a16:creationId xmlns:a16="http://schemas.microsoft.com/office/drawing/2014/main" id="{1DEA214E-483B-A86F-758E-DC05AD6F90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37" y="9578596"/>
            <a:ext cx="11454407" cy="2651765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8DE6F2CD-BA9B-4D67-D8FA-1805DB84A312}"/>
              </a:ext>
            </a:extLst>
          </p:cNvPr>
          <p:cNvSpPr txBox="1"/>
          <p:nvPr/>
        </p:nvSpPr>
        <p:spPr>
          <a:xfrm>
            <a:off x="457200" y="24844026"/>
            <a:ext cx="11591342" cy="39395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3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2: </a:t>
            </a:r>
            <a:r>
              <a: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The grasper abstracts </a:t>
            </a:r>
            <a:r>
              <a:rPr lang="en-US" sz="3200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Aplysia’s</a:t>
            </a:r>
            <a:r>
              <a: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ability to tune contact stiffness and envelop the grasped object using soft pneumatic jaws and circumferential McKibben actuators, respectively.</a:t>
            </a:r>
            <a:r>
              <a:rPr lang="en-US" sz="3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A) </a:t>
            </a:r>
            <a:r>
              <a: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Cross section of the soft grasper. </a:t>
            </a:r>
            <a:r>
              <a:rPr lang="en-US" sz="3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B) </a:t>
            </a:r>
            <a:r>
              <a: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The soft jaw is manufactured by first assembling a 3d-printed mold. </a:t>
            </a:r>
            <a:r>
              <a:rPr lang="en-US" sz="3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C)</a:t>
            </a:r>
            <a:r>
              <a: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A liquid urethane elastomer is then injected. </a:t>
            </a:r>
            <a:r>
              <a:rPr lang="en-US" sz="3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D) </a:t>
            </a:r>
            <a:r>
              <a: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The soft jaw is then assembled onto the rest of the grasper using 3d-printed inserts.</a:t>
            </a:r>
            <a:r>
              <a:rPr lang="en-US" sz="3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28992AB-7F01-BC7B-3334-D12FA7F2E354}"/>
              </a:ext>
            </a:extLst>
          </p:cNvPr>
          <p:cNvSpPr txBox="1"/>
          <p:nvPr/>
        </p:nvSpPr>
        <p:spPr>
          <a:xfrm>
            <a:off x="12573000" y="14429698"/>
            <a:ext cx="11430000" cy="34470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3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3: </a:t>
            </a:r>
            <a:r>
              <a: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Synthetic Nervous System (SNS) Controller is used to control the grasper and gantry platform to perform pick-and-place tasks. </a:t>
            </a:r>
            <a:r>
              <a:rPr lang="en-US" sz="3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A) </a:t>
            </a:r>
            <a:r>
              <a: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The SNS incorporates the dynamics of real neurons. </a:t>
            </a:r>
            <a:r>
              <a:rPr lang="en-US" sz="3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B) </a:t>
            </a:r>
            <a:r>
              <a: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The structure of the SNS controller is inspired by </a:t>
            </a:r>
            <a:r>
              <a:rPr lang="en-US" sz="3200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Aplysia’s </a:t>
            </a:r>
            <a:r>
              <a: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hierarchical neural controller.  The SNS controller receives sensory feedback of the position of the grasper and the changes in pressure at the pneumatic jaws due to contact.</a:t>
            </a:r>
            <a:r>
              <a:rPr lang="en-US" sz="3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</a:p>
        </p:txBody>
      </p:sp>
      <p:pic>
        <p:nvPicPr>
          <p:cNvPr id="81" name="Picture 80" descr="A collage of several images of a ball and a ball&#10;&#10;Description automatically generated">
            <a:extLst>
              <a:ext uri="{FF2B5EF4-FFF2-40B4-BE49-F238E27FC236}">
                <a16:creationId xmlns:a16="http://schemas.microsoft.com/office/drawing/2014/main" id="{FAEB63EA-7D4D-D995-2A1F-4D5753094F1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4844" y="19527941"/>
            <a:ext cx="11091695" cy="6702566"/>
          </a:xfrm>
          <a:prstGeom prst="rect">
            <a:avLst/>
          </a:prstGeom>
        </p:spPr>
      </p:pic>
      <p:pic>
        <p:nvPicPr>
          <p:cNvPr id="83" name="Picture 8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26A8CCE8-6206-50BA-FF38-E4241E5C634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10794" y="6082734"/>
            <a:ext cx="9317755" cy="8011684"/>
          </a:xfrm>
          <a:prstGeom prst="rect">
            <a:avLst/>
          </a:prstGeom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DFA0CA38-7BAB-EB74-5BDD-965F3CA9CC98}"/>
              </a:ext>
            </a:extLst>
          </p:cNvPr>
          <p:cNvSpPr txBox="1"/>
          <p:nvPr/>
        </p:nvSpPr>
        <p:spPr>
          <a:xfrm>
            <a:off x="12595691" y="26469298"/>
            <a:ext cx="11430000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3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4: </a:t>
            </a:r>
            <a:r>
              <a: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Under SNS control, the grasper can grasp a variety of objects, up to a maximum tested mass of 706 g. </a:t>
            </a:r>
            <a:endParaRPr lang="en-US" sz="3200" b="1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76709D2-EFB6-28BD-426B-0DBB905361C6}"/>
              </a:ext>
            </a:extLst>
          </p:cNvPr>
          <p:cNvSpPr txBox="1"/>
          <p:nvPr/>
        </p:nvSpPr>
        <p:spPr>
          <a:xfrm>
            <a:off x="24460200" y="14207693"/>
            <a:ext cx="11430000" cy="2462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3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5: </a:t>
            </a:r>
            <a:r>
              <a: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Comparison of simulation (left) vs. experimental (right kinematics, pressures and forces. </a:t>
            </a:r>
            <a:r>
              <a:rPr lang="en-US" sz="3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A) </a:t>
            </a:r>
            <a:r>
              <a: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The real robot took longer to execute the pick-and-place motion due to hardware limitations. </a:t>
            </a:r>
            <a:r>
              <a:rPr lang="en-US" sz="3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B) </a:t>
            </a:r>
            <a:r>
              <a: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Commanded radial position and </a:t>
            </a:r>
            <a:r>
              <a:rPr lang="en-US" sz="3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C)</a:t>
            </a:r>
            <a:r>
              <a: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contact forces and pressures followed expected trends.</a:t>
            </a:r>
            <a:endParaRPr lang="en-US" sz="3200" b="1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96DAAD87-5444-3CCD-A789-68442C61583C}"/>
              </a:ext>
            </a:extLst>
          </p:cNvPr>
          <p:cNvSpPr/>
          <p:nvPr/>
        </p:nvSpPr>
        <p:spPr>
          <a:xfrm>
            <a:off x="24460199" y="18892941"/>
            <a:ext cx="11658599" cy="583482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554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Future Work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948D6F07-B28F-137C-6BAF-3FE8A8D74D4F}"/>
              </a:ext>
            </a:extLst>
          </p:cNvPr>
          <p:cNvSpPr txBox="1"/>
          <p:nvPr/>
        </p:nvSpPr>
        <p:spPr>
          <a:xfrm>
            <a:off x="24117300" y="17610757"/>
            <a:ext cx="121158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97210" marR="0" lvl="0" indent="-5715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200" b="1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The SNS was able to successfully control a soft grasper to perform the pick-and-place a variety of objects.</a:t>
            </a:r>
            <a:endParaRPr kumimoji="0" lang="en-US" sz="3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DFBDF24-5C6B-6E0C-C3FF-8E937114F204}"/>
              </a:ext>
            </a:extLst>
          </p:cNvPr>
          <p:cNvSpPr txBox="1"/>
          <p:nvPr/>
        </p:nvSpPr>
        <p:spPr>
          <a:xfrm>
            <a:off x="12573000" y="28311157"/>
            <a:ext cx="23545798" cy="4924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just">
              <a:spcAft>
                <a:spcPts val="1012"/>
              </a:spcAft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sym typeface="Open Sans"/>
              </a:rPr>
              <a:t>This work was supported in part by the National Science Foundation (NSF) grant no. FRR-2138873 and by a GEM fellowship.          </a:t>
            </a:r>
            <a:endParaRPr lang="en-US" sz="32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90" name="Picture 89">
            <a:extLst>
              <a:ext uri="{FF2B5EF4-FFF2-40B4-BE49-F238E27FC236}">
                <a16:creationId xmlns:a16="http://schemas.microsoft.com/office/drawing/2014/main" id="{7F62A153-16AA-E19A-EC14-CA16CF508FC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460199" y="24078484"/>
            <a:ext cx="4357136" cy="2752236"/>
          </a:xfrm>
          <a:prstGeom prst="rect">
            <a:avLst/>
          </a:prstGeom>
        </p:spPr>
      </p:pic>
      <p:sp>
        <p:nvSpPr>
          <p:cNvPr id="95" name="TextBox 94">
            <a:extLst>
              <a:ext uri="{FF2B5EF4-FFF2-40B4-BE49-F238E27FC236}">
                <a16:creationId xmlns:a16="http://schemas.microsoft.com/office/drawing/2014/main" id="{3FBA54BE-75E7-024D-9DB8-55D4308D59B2}"/>
              </a:ext>
            </a:extLst>
          </p:cNvPr>
          <p:cNvSpPr txBox="1"/>
          <p:nvPr/>
        </p:nvSpPr>
        <p:spPr>
          <a:xfrm>
            <a:off x="29096444" y="23980426"/>
            <a:ext cx="7022354" cy="39395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3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6: </a:t>
            </a:r>
            <a:r>
              <a: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Human-in-the-loop grasping experiments, where users pick-and-place objects with and without shared control with the SNS. </a:t>
            </a:r>
            <a:r>
              <a:rPr lang="en-US" sz="3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A) </a:t>
            </a:r>
            <a:r>
              <a: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System Architecture. </a:t>
            </a:r>
            <a:r>
              <a:rPr lang="en-US" sz="3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B)</a:t>
            </a:r>
            <a:r>
              <a: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Preliminary results indicate that users complete the tasks significantly faster with SNS shared control than without. </a:t>
            </a:r>
            <a:endParaRPr lang="en-US" sz="3200" b="1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4877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157</TotalTime>
  <Words>500</Words>
  <Application>Microsoft Office PowerPoint</Application>
  <PresentationFormat>Custom</PresentationFormat>
  <Paragraphs>22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Aptos</vt:lpstr>
      <vt:lpstr>Aptos Display</vt:lpstr>
      <vt:lpstr>Arial</vt:lpstr>
      <vt:lpstr>Open Sans</vt:lpstr>
      <vt:lpstr>Open Sans Light</vt:lpstr>
      <vt:lpstr>Open Sans SemiBold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Ravesh Sukhnandan</dc:creator>
  <cp:lastModifiedBy>Ravesh Sukhnandan</cp:lastModifiedBy>
  <cp:revision>7</cp:revision>
  <dcterms:created xsi:type="dcterms:W3CDTF">2024-02-27T17:44:49Z</dcterms:created>
  <dcterms:modified xsi:type="dcterms:W3CDTF">2024-02-27T20:22:32Z</dcterms:modified>
</cp:coreProperties>
</file>

<file path=docProps/thumbnail.jpeg>
</file>